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7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59" r:id="rId2"/>
    <p:sldMasterId id="2147483949" r:id="rId3"/>
    <p:sldMasterId id="2147483951" r:id="rId4"/>
    <p:sldMasterId id="2147483953" r:id="rId5"/>
    <p:sldMasterId id="2147484052" r:id="rId6"/>
    <p:sldMasterId id="2147484907" r:id="rId7"/>
    <p:sldMasterId id="2147485820" r:id="rId8"/>
    <p:sldMasterId id="2147492150" r:id="rId9"/>
    <p:sldMasterId id="2147492773" r:id="rId10"/>
    <p:sldMasterId id="2147493364" r:id="rId11"/>
    <p:sldMasterId id="2147493376" r:id="rId12"/>
    <p:sldMasterId id="2147493413" r:id="rId13"/>
    <p:sldMasterId id="2147493425" r:id="rId14"/>
    <p:sldMasterId id="2147493438" r:id="rId15"/>
    <p:sldMasterId id="2147493451" r:id="rId16"/>
    <p:sldMasterId id="2147493463" r:id="rId17"/>
    <p:sldMasterId id="2147493475" r:id="rId18"/>
  </p:sldMasterIdLst>
  <p:notesMasterIdLst>
    <p:notesMasterId r:id="rId65"/>
  </p:notesMasterIdLst>
  <p:sldIdLst>
    <p:sldId id="531" r:id="rId19"/>
    <p:sldId id="854" r:id="rId20"/>
    <p:sldId id="637" r:id="rId21"/>
    <p:sldId id="388" r:id="rId22"/>
    <p:sldId id="425" r:id="rId23"/>
    <p:sldId id="441" r:id="rId24"/>
    <p:sldId id="3664" r:id="rId25"/>
    <p:sldId id="428" r:id="rId26"/>
    <p:sldId id="647" r:id="rId27"/>
    <p:sldId id="662" r:id="rId28"/>
    <p:sldId id="851" r:id="rId29"/>
    <p:sldId id="356" r:id="rId30"/>
    <p:sldId id="493" r:id="rId31"/>
    <p:sldId id="630" r:id="rId32"/>
    <p:sldId id="664" r:id="rId33"/>
    <p:sldId id="438" r:id="rId34"/>
    <p:sldId id="496" r:id="rId35"/>
    <p:sldId id="515" r:id="rId36"/>
    <p:sldId id="488" r:id="rId37"/>
    <p:sldId id="528" r:id="rId38"/>
    <p:sldId id="529" r:id="rId39"/>
    <p:sldId id="530" r:id="rId40"/>
    <p:sldId id="499" r:id="rId41"/>
    <p:sldId id="500" r:id="rId42"/>
    <p:sldId id="449" r:id="rId43"/>
    <p:sldId id="498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502" r:id="rId56"/>
    <p:sldId id="503" r:id="rId57"/>
    <p:sldId id="504" r:id="rId58"/>
    <p:sldId id="505" r:id="rId59"/>
    <p:sldId id="506" r:id="rId60"/>
    <p:sldId id="507" r:id="rId61"/>
    <p:sldId id="508" r:id="rId62"/>
    <p:sldId id="516" r:id="rId63"/>
    <p:sldId id="316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40401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/>
    <p:restoredTop sz="94619"/>
  </p:normalViewPr>
  <p:slideViewPr>
    <p:cSldViewPr>
      <p:cViewPr>
        <p:scale>
          <a:sx n="93" d="100"/>
          <a:sy n="93" d="100"/>
        </p:scale>
        <p:origin x="2720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BA83A7-BD45-644A-A48D-0D25FFC93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8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D7AD-8293-F342-AFE0-99D0E8A7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served as a seminary professor with 30 other faculty at Singapore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3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121D6-904E-BE4D-9CAD-E984C2EF1A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  <p:extLst>
      <p:ext uri="{BB962C8B-B14F-4D97-AF65-F5344CB8AC3E}">
        <p14:creationId xmlns:p14="http://schemas.microsoft.com/office/powerpoint/2010/main" val="776462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382C91-697E-5B48-9253-60BF59E6BD57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74C2877-8793-6449-85CB-CBA0530E59CD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1D256-B46A-C94A-85B6-7F1560C0B66C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1D256-B46A-C94A-85B6-7F1560C0B66C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1D256-B46A-C94A-85B6-7F1560C0B66C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1D256-B46A-C94A-85B6-7F1560C0B66C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5CA316-FA57-0642-824E-F6134A20412A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E3341F-9FFC-0345-A8A3-1957B567CEAE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37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9948298-D762-4A4C-AA98-D2377EA8B1E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FABD4B-7083-4B44-A9DE-675E63AD55D7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1F2B24-F583-6043-BE25-619A21771C0A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7B33290-BDC7-D24D-BA19-05464ED88DF1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3E93A77-025D-E24A-8F3F-060AFDDA436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D1EC12B-ED89-2347-84A3-71DE1560FF27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49296E-406E-EC43-80E4-726568B8DF35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9BFD90B-5B62-7743-8B51-F45B4C51825B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3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755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39595E-20AE-CD44-ACAF-C90FA7FF5876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16AF09-99CE-944B-9E5A-F873383BC4FA}" type="slidenum">
              <a:rPr 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38CF81-BA8D-2344-A6C1-0DF2073798AE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28612A8-7BCA-4B48-A9B8-1402EEF2029F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71CFC2-EE0E-4343-BD06-7F6E41A33F95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DD8E19-3CC3-1C43-A748-5DD46AAE1CD0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5F9714-CFC8-644C-AE09-991B24B4F24F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2A32A6-AB45-A34C-B6A3-681E98C7C7E8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247C0DE-5910-F648-ADA8-CC64D1E2B526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2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B861A4-8011-AB41-8DE4-CB81958C74A8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9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10D505-9499-6940-8FF9-D5CA3167927B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6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530D46F-155C-D949-90DA-90FC5431F1F6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200382-7695-1F42-A6A5-9D3CF46432E7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556FE-43CB-FE41-8242-19285ACB6E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6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42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D6314-62CF-694B-A0E8-330E8719FD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June 2019 church of 51 people stem from 11 different countries around the world: Australia (David &amp; Fiona), France (Aurelie),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Korea (Grace Kim),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India (Cynthia),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Indonesia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Japan (Yoshie),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Myanmar (Peng), Singapore (Albina), Thailand (Mae), UK (James &amp; Gabi), USA (Miriam).</a:t>
            </a: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Dowon (Korea)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Budmaa (Mongolia)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Previous: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(Gloria Lee), Ethiopia (Lele), Malaysia (Aston,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Netherlands (Dies &amp; Desiree)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 (Micah), South Africa (Melody),</a:t>
            </a:r>
          </a:p>
        </p:txBody>
      </p:sp>
    </p:spTree>
    <p:extLst>
      <p:ext uri="{BB962C8B-B14F-4D97-AF65-F5344CB8AC3E}">
        <p14:creationId xmlns:p14="http://schemas.microsoft.com/office/powerpoint/2010/main" val="50015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D973E-BB47-5849-928E-AEA904E84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1BF41-2724-D442-95E3-53A4EC8E48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45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C7359-63F0-894E-836A-50480FFF9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CEF01-7F52-484D-95A0-CB4605B72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99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C685F10-B127-8246-89A9-42180CBA2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11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824A235-F150-4142-AA68-9626EC277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56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D48C9A5-0014-684F-BC87-13FA48DE0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056200C-BEF3-C846-87CD-66208060D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3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AFBB0EA-A5CF-6B4D-87BF-48D1264C8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825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D64AB59-D561-3244-9E60-63C3E3A11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293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DF1CC55-7EFC-504E-8C71-5BF1EB630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27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CD324B5-9828-C24C-A3A1-D9E4CF77C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879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03B4EC-143D-4240-9BDC-A89B84ACA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91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F7DD307-22F6-0D44-AC88-03EF896B1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8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DC07-3440-FC40-8A79-F8DFAE90A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12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6BB419-B04D-9F42-902C-2071F5D6B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837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349FB02-DAEF-8D4D-8E53-C56D79867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66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56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154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16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548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594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6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34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6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22652-3353-D245-B4D1-708E6C162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54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00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555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72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121F-2398-D34A-A10A-217930402CC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99126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2FA6-00D1-4F44-B86D-76AF88B779F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0222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DD64F-030A-9D4A-9245-23B5BF779C4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44199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9903-9225-FA47-BC2E-DEF9C1D3F38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23941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6151A-3C3E-3442-B72F-C4B6164835C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27069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AAAA-3ACA-DE42-848B-16FE857F93E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26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C2A8F-32D4-3241-AB74-3E4660D1C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25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7BE51-8877-D94E-8C2C-AF6FEC62DA3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79678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CCD0-8A48-CD42-9E01-AA2F50B9AE4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24145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B4FA-5024-574E-B6D9-52CAEABA1AF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25979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2BA58-B5AE-F348-9D8B-805E63CB100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90670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D768-5B05-F349-8C6D-3EA7C84860A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95909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72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72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79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429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9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E69C-6685-B046-A48D-1D2BD706C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336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606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2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89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119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6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007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778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4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77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0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4077-6A21-4642-8E96-4234BB1AB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45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188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351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804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220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81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286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2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2284E-38BB-2F46-BF75-7976F4E84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9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D5427-F612-7F4F-A104-268CB1022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5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A832-8E06-8547-8D04-FD5FD965E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86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55913-C9B6-414F-83E6-2F127EBE3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70E1B-D999-FD4B-BFB1-A9787C1F3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40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2EB04-30F2-9040-B107-7ABB7B71D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03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69691-8C41-9047-AAEC-3D6CF2D1B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5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07A17-B96F-E245-A702-C29DED3F2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72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6A1BFB2-111D-0446-97E7-D60E49E32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859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977846"/>
      </p:ext>
    </p:extLst>
  </p:cSld>
  <p:clrMapOvr>
    <a:masterClrMapping/>
  </p:clrMapOvr>
  <p:transition spd="med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3473351"/>
      </p:ext>
    </p:extLst>
  </p:cSld>
  <p:clrMapOvr>
    <a:masterClrMapping/>
  </p:clrMapOvr>
  <p:transition>
    <p:wheel spokes="0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822187"/>
      </p:ext>
    </p:extLst>
  </p:cSld>
  <p:clrMapOvr>
    <a:masterClrMapping/>
  </p:clrMapOvr>
  <p:transition>
    <p:wheel spokes="0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83DDD0-32D1-124C-B9E1-6D116622C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82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E121D-B7DC-904A-A32C-BDA8BDA9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0C96D-E2F4-8A41-BE33-BB10D0EC9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13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DE3C-03B0-3D46-BE45-9C84632A9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9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E6C1E-5FC0-FB4D-A104-AA1799FF2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495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E9951-DCCF-0645-A348-A006CE072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572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7BAB5-F318-4D4C-A528-F9F4B2F9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451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13D89-148A-C54B-BEFB-2E184D791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1504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FF333-138A-B644-9416-9544F3420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075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9FFBF-773A-D348-A208-BCD7EEFF6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08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FEB-3BB5-5F4F-90F0-6F31F21FB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550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9251-6378-5546-B5D7-95BFA2145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33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296F-3879-C04E-A36D-40DB40731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64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D3A1-20F7-AD41-8682-F2F2903A2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397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26ED-AEA7-1E40-B8BA-A3B4EF3BA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51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8FAEA60-BB1C-1E4C-9B38-41A5A3A9E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239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B7F24657-B98C-7D4E-9F0E-C8906697B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993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90006DE-1748-6F47-B916-F96975762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132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BD7027AE-3C1C-8244-BBAF-6B95B0B9B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3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B68DB35-E347-524E-9258-445414666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0767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509C38A-3EEF-AA40-AACE-281E9BDB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1792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42742A4-1CC7-AE44-BFD3-B09D8D938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405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8502F73-62C0-D34D-9647-E10A8A26F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014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2198CDF-F81F-7F46-9C87-C190F6D34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1102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A1150104-641E-B247-8E55-F7661B55E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49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3D341-8496-C749-97EE-3A6EA1D7B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74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74E4A9F-7A8D-4B46-A233-8E3FDC90C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7648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5F08BD4-609B-3B41-95F1-7A2027C6F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90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36343-FECA-704C-A351-D351053E7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5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8BE4F-B163-9841-B64E-5388AD90D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46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8864-81FD-674C-8E09-4F159BA87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4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F17D-70B6-7940-974E-40A7563F7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58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B2BD-6E5C-2247-B9B4-E8ACEF85D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6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35DEF-C580-0543-9252-6BFF5A5FD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52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AC5BF-8C10-5745-8779-7E0F6A1C9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9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21A21-A2A3-1543-9DB7-429007E2B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4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F975-CF8C-534F-B0B0-79CB97E0E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22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FC50E-3532-C940-99DE-4F9A9AF69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2554-A938-6B44-B7AD-CF46A7FA5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5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F5BE1-F827-E547-84A9-240DB21C7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44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583744"/>
      </p:ext>
    </p:extLst>
  </p:cSld>
  <p:clrMapOvr>
    <a:masterClrMapping/>
  </p:clrMapOvr>
  <p:transition>
    <p:wheel spokes="0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12470"/>
      </p:ext>
    </p:extLst>
  </p:cSld>
  <p:clrMapOvr>
    <a:masterClrMapping/>
  </p:clrMapOvr>
  <p:transition>
    <p:wheel spokes="0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15388"/>
      </p:ext>
    </p:extLst>
  </p:cSld>
  <p:clrMapOvr>
    <a:masterClrMapping/>
  </p:clrMapOvr>
  <p:transition>
    <p:wheel spokes="0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9050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826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18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18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215A-44C5-6D4F-9A6B-165861E9C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158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3058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2790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4838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0610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2907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6229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477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7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90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8F632-711B-8A41-A3DB-0045AB761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736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4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89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628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60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405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184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2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989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07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DRESSING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     THE                                    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8372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C218-73FA-B049-9DC9-833EC704A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51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407628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064290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9541057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156573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88918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8766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992534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188421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615221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63391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95D90F00-017E-A64E-A8E5-608C5D37C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94" r:id="rId1"/>
    <p:sldLayoutId id="2147493195" r:id="rId2"/>
    <p:sldLayoutId id="2147493196" r:id="rId3"/>
    <p:sldLayoutId id="2147493197" r:id="rId4"/>
    <p:sldLayoutId id="2147493198" r:id="rId5"/>
    <p:sldLayoutId id="2147493199" r:id="rId6"/>
    <p:sldLayoutId id="2147493200" r:id="rId7"/>
    <p:sldLayoutId id="2147493201" r:id="rId8"/>
    <p:sldLayoutId id="2147493202" r:id="rId9"/>
    <p:sldLayoutId id="2147493203" r:id="rId10"/>
    <p:sldLayoutId id="21474932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7715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715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</a:endParaRPr>
              </a:p>
            </p:txBody>
          </p:sp>
          <p:sp>
            <p:nvSpPr>
              <p:cNvPr id="17716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15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7716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716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716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1683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233" r:id="rId1"/>
    <p:sldLayoutId id="2147493234" r:id="rId2"/>
    <p:sldLayoutId id="2147493235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09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365" r:id="rId1"/>
    <p:sldLayoutId id="2147493366" r:id="rId2"/>
    <p:sldLayoutId id="2147493367" r:id="rId3"/>
    <p:sldLayoutId id="2147493368" r:id="rId4"/>
    <p:sldLayoutId id="2147493369" r:id="rId5"/>
    <p:sldLayoutId id="2147493370" r:id="rId6"/>
    <p:sldLayoutId id="2147493371" r:id="rId7"/>
    <p:sldLayoutId id="2147493372" r:id="rId8"/>
    <p:sldLayoutId id="2147493373" r:id="rId9"/>
    <p:sldLayoutId id="2147493374" r:id="rId10"/>
    <p:sldLayoutId id="21474933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245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377" r:id="rId1"/>
    <p:sldLayoutId id="2147493378" r:id="rId2"/>
    <p:sldLayoutId id="2147493379" r:id="rId3"/>
    <p:sldLayoutId id="2147493380" r:id="rId4"/>
    <p:sldLayoutId id="2147493381" r:id="rId5"/>
    <p:sldLayoutId id="2147493382" r:id="rId6"/>
    <p:sldLayoutId id="2147493383" r:id="rId7"/>
    <p:sldLayoutId id="2147493384" r:id="rId8"/>
    <p:sldLayoutId id="2147493385" r:id="rId9"/>
    <p:sldLayoutId id="2147493386" r:id="rId10"/>
    <p:sldLayoutId id="2147493387" r:id="rId11"/>
    <p:sldLayoutId id="21474933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608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414" r:id="rId1"/>
    <p:sldLayoutId id="2147493415" r:id="rId2"/>
    <p:sldLayoutId id="2147493416" r:id="rId3"/>
    <p:sldLayoutId id="2147493417" r:id="rId4"/>
    <p:sldLayoutId id="2147493418" r:id="rId5"/>
    <p:sldLayoutId id="2147493419" r:id="rId6"/>
    <p:sldLayoutId id="2147493420" r:id="rId7"/>
    <p:sldLayoutId id="2147493421" r:id="rId8"/>
    <p:sldLayoutId id="2147493422" r:id="rId9"/>
    <p:sldLayoutId id="2147493423" r:id="rId10"/>
    <p:sldLayoutId id="2147493424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D355979-4672-764F-A196-5C5E3B914B1D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47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426" r:id="rId1"/>
    <p:sldLayoutId id="2147493427" r:id="rId2"/>
    <p:sldLayoutId id="2147493428" r:id="rId3"/>
    <p:sldLayoutId id="2147493429" r:id="rId4"/>
    <p:sldLayoutId id="2147493430" r:id="rId5"/>
    <p:sldLayoutId id="2147493431" r:id="rId6"/>
    <p:sldLayoutId id="2147493432" r:id="rId7"/>
    <p:sldLayoutId id="2147493433" r:id="rId8"/>
    <p:sldLayoutId id="2147493434" r:id="rId9"/>
    <p:sldLayoutId id="2147493435" r:id="rId10"/>
    <p:sldLayoutId id="2147493436" r:id="rId11"/>
    <p:sldLayoutId id="21474934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2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439" r:id="rId1"/>
    <p:sldLayoutId id="2147493440" r:id="rId2"/>
    <p:sldLayoutId id="2147493441" r:id="rId3"/>
    <p:sldLayoutId id="2147493442" r:id="rId4"/>
    <p:sldLayoutId id="2147493443" r:id="rId5"/>
    <p:sldLayoutId id="2147493444" r:id="rId6"/>
    <p:sldLayoutId id="2147493445" r:id="rId7"/>
    <p:sldLayoutId id="2147493446" r:id="rId8"/>
    <p:sldLayoutId id="2147493447" r:id="rId9"/>
    <p:sldLayoutId id="2147493448" r:id="rId10"/>
    <p:sldLayoutId id="2147493449" r:id="rId11"/>
    <p:sldLayoutId id="21474934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51F53DC-04B1-224F-953D-97270094C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2" r:id="rId1"/>
    <p:sldLayoutId id="2147493453" r:id="rId2"/>
    <p:sldLayoutId id="2147493454" r:id="rId3"/>
    <p:sldLayoutId id="2147493455" r:id="rId4"/>
    <p:sldLayoutId id="2147493456" r:id="rId5"/>
    <p:sldLayoutId id="2147493457" r:id="rId6"/>
    <p:sldLayoutId id="2147493458" r:id="rId7"/>
    <p:sldLayoutId id="2147493459" r:id="rId8"/>
    <p:sldLayoutId id="2147493460" r:id="rId9"/>
    <p:sldLayoutId id="2147493461" r:id="rId10"/>
    <p:sldLayoutId id="21474934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4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4" r:id="rId1"/>
    <p:sldLayoutId id="2147493465" r:id="rId2"/>
    <p:sldLayoutId id="2147493466" r:id="rId3"/>
    <p:sldLayoutId id="2147493467" r:id="rId4"/>
    <p:sldLayoutId id="2147493468" r:id="rId5"/>
    <p:sldLayoutId id="2147493469" r:id="rId6"/>
    <p:sldLayoutId id="2147493470" r:id="rId7"/>
    <p:sldLayoutId id="2147493471" r:id="rId8"/>
    <p:sldLayoutId id="2147493472" r:id="rId9"/>
    <p:sldLayoutId id="2147493473" r:id="rId10"/>
    <p:sldLayoutId id="21474934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35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476" r:id="rId1"/>
    <p:sldLayoutId id="2147493477" r:id="rId2"/>
    <p:sldLayoutId id="2147493478" r:id="rId3"/>
    <p:sldLayoutId id="2147493479" r:id="rId4"/>
    <p:sldLayoutId id="2147493480" r:id="rId5"/>
    <p:sldLayoutId id="2147493481" r:id="rId6"/>
    <p:sldLayoutId id="2147493482" r:id="rId7"/>
    <p:sldLayoutId id="2147493483" r:id="rId8"/>
    <p:sldLayoutId id="2147493484" r:id="rId9"/>
    <p:sldLayoutId id="2147493485" r:id="rId10"/>
    <p:sldLayoutId id="21474934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FB6D717-C7C2-A54F-9BB0-5F58B97F4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05" r:id="rId1"/>
    <p:sldLayoutId id="2147493206" r:id="rId2"/>
    <p:sldLayoutId id="2147493207" r:id="rId3"/>
    <p:sldLayoutId id="2147493208" r:id="rId4"/>
    <p:sldLayoutId id="2147493209" r:id="rId5"/>
    <p:sldLayoutId id="2147493210" r:id="rId6"/>
    <p:sldLayoutId id="2147493211" r:id="rId7"/>
    <p:sldLayoutId id="2147493212" r:id="rId8"/>
    <p:sldLayoutId id="2147493213" r:id="rId9"/>
    <p:sldLayoutId id="2147493214" r:id="rId10"/>
    <p:sldLayoutId id="21474932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6C87330-47AC-024E-8F1C-BA6F79867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47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868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869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868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68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68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13696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3697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8677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78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3700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DRESSING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     THE                                    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3701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70665" name="Text Box 3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3703" name="Rectangle 39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216" r:id="rId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970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9702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970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3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970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705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706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1683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217" r:id="rId1"/>
    <p:sldLayoutId id="2147493218" r:id="rId2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F5D2B6-DBD5-7F42-9F40-3D7538ED1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50" r:id="rId1"/>
    <p:sldLayoutId id="214749322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5DD4E69-B025-7244-9F2B-6E0D22DE2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75" r:id="rId1"/>
    <p:sldLayoutId id="2147493276" r:id="rId2"/>
    <p:sldLayoutId id="2147493277" r:id="rId3"/>
    <p:sldLayoutId id="2147493278" r:id="rId4"/>
    <p:sldLayoutId id="2147493279" r:id="rId5"/>
    <p:sldLayoutId id="2147493280" r:id="rId6"/>
    <p:sldLayoutId id="2147493281" r:id="rId7"/>
    <p:sldLayoutId id="2147493282" r:id="rId8"/>
    <p:sldLayoutId id="2147493283" r:id="rId9"/>
    <p:sldLayoutId id="2147493284" r:id="rId10"/>
    <p:sldLayoutId id="21474932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2BADC39-990E-2640-B33C-55BEF9E6B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86" r:id="rId1"/>
    <p:sldLayoutId id="2147493287" r:id="rId2"/>
    <p:sldLayoutId id="2147493288" r:id="rId3"/>
    <p:sldLayoutId id="2147493289" r:id="rId4"/>
    <p:sldLayoutId id="2147493290" r:id="rId5"/>
    <p:sldLayoutId id="2147493291" r:id="rId6"/>
    <p:sldLayoutId id="2147493292" r:id="rId7"/>
    <p:sldLayoutId id="2147493293" r:id="rId8"/>
    <p:sldLayoutId id="2147493294" r:id="rId9"/>
    <p:sldLayoutId id="2147493295" r:id="rId10"/>
    <p:sldLayoutId id="2147493296" r:id="rId11"/>
    <p:sldLayoutId id="214749329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221B15-7EDB-AC40-A550-FD3EA4C9D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2" r:id="rId1"/>
    <p:sldLayoutId id="2147493223" r:id="rId2"/>
    <p:sldLayoutId id="2147493224" r:id="rId3"/>
    <p:sldLayoutId id="2147493225" r:id="rId4"/>
    <p:sldLayoutId id="2147493226" r:id="rId5"/>
    <p:sldLayoutId id="2147493227" r:id="rId6"/>
    <p:sldLayoutId id="2147493228" r:id="rId7"/>
    <p:sldLayoutId id="2147493229" r:id="rId8"/>
    <p:sldLayoutId id="2147493230" r:id="rId9"/>
    <p:sldLayoutId id="2147493231" r:id="rId10"/>
    <p:sldLayoutId id="2147493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USA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479425" y="4653136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900" b="1" i="0" dirty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38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EB902-F7AC-DFB6-13DA-9DE0CF27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" y="99712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6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Syllabus</a:t>
            </a:r>
          </a:p>
        </p:txBody>
      </p:sp>
    </p:spTree>
    <p:extLst>
      <p:ext uri="{BB962C8B-B14F-4D97-AF65-F5344CB8AC3E}">
        <p14:creationId xmlns:p14="http://schemas.microsoft.com/office/powerpoint/2010/main" val="276644467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Crossroads People • June 2019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2348880"/>
            <a:ext cx="3154363" cy="3696320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46438" y="615148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4762819" y="3672781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THAILAND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SINGAPORE</a:t>
            </a: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90041"/>
            <a:ext cx="2160587" cy="218683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409905" y="4708526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2340768" y="278092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GERMANY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2090338" y="285218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0302" y="12478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81913" y="120082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010911" y="-580754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6386303" y="518388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731151" y="4067674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396536" y="536374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68091" y="184482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20272" y="-575381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JAPAN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RUSSIA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583209" y="305063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CANADA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0" y="-58075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UK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EGYPT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MONGOLIA</a:t>
            </a:r>
          </a:p>
        </p:txBody>
      </p:sp>
      <p:pic>
        <p:nvPicPr>
          <p:cNvPr id="4" name="Picture 3" descr="Crossroads-Logo-Onl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2117270" cy="2117270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8E09A645-542F-264D-886B-27BDC51F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2355" y="4185084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ETHIOPIA</a:t>
            </a: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F8652-9E1E-1542-8990-6848F8DB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434" y="3138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MYANMAR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6F33562E-4EBD-0741-880B-3B009E5F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93897" y="5482769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SOUTH AFRICA</a:t>
            </a: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7E853FA9-D67E-7A44-BA57-90E42236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826" y="5576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AUSTRALIA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73F3133-8016-9B41-AD8F-F1A3CC46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" y="83087"/>
            <a:ext cx="2580842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UNITED KINGDOM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75E5FB2-085D-8647-B745-827D8BD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185205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250935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14AB8-F5CE-7442-A25F-9F01B978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  <p:sp>
        <p:nvSpPr>
          <p:cNvPr id="369672" name="Rectangle 1032"/>
          <p:cNvSpPr>
            <a:spLocks noGrp="1"/>
          </p:cNvSpPr>
          <p:nvPr>
            <p:ph type="title" idx="4294967295"/>
          </p:nvPr>
        </p:nvSpPr>
        <p:spPr bwMode="auto">
          <a:xfrm>
            <a:off x="0" y="-53447"/>
            <a:ext cx="9144000" cy="810684"/>
          </a:xfrm>
          <a:solidFill>
            <a:schemeClr val="tx1"/>
          </a:solidFill>
          <a:effec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Church Elders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9" name="Rectangle 1032"/>
          <p:cNvSpPr txBox="1">
            <a:spLocks/>
          </p:cNvSpPr>
          <p:nvPr/>
        </p:nvSpPr>
        <p:spPr bwMode="auto">
          <a:xfrm>
            <a:off x="281542" y="3789040"/>
            <a:ext cx="2778290" cy="10100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ＭＳ Ｐゴシック"/>
              </a:rPr>
              <a:t>Andrew &amp; Lori Spurgeon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0D015D7D-7587-AC42-9693-6B916090A1EA}"/>
              </a:ext>
            </a:extLst>
          </p:cNvPr>
          <p:cNvSpPr txBox="1">
            <a:spLocks/>
          </p:cNvSpPr>
          <p:nvPr/>
        </p:nvSpPr>
        <p:spPr bwMode="auto">
          <a:xfrm>
            <a:off x="3269874" y="3789040"/>
            <a:ext cx="2778290" cy="10100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ＭＳ Ｐゴシック"/>
              </a:rPr>
              <a:t>Rick &amp; Susan Griffith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1032">
            <a:extLst>
              <a:ext uri="{FF2B5EF4-FFF2-40B4-BE49-F238E27FC236}">
                <a16:creationId xmlns:a16="http://schemas.microsoft.com/office/drawing/2014/main" id="{D11EDFF2-D044-554D-AA04-A37002948474}"/>
              </a:ext>
            </a:extLst>
          </p:cNvPr>
          <p:cNvSpPr txBox="1">
            <a:spLocks/>
          </p:cNvSpPr>
          <p:nvPr/>
        </p:nvSpPr>
        <p:spPr bwMode="auto">
          <a:xfrm>
            <a:off x="6258206" y="3789040"/>
            <a:ext cx="2778290" cy="10100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ＭＳ Ｐゴシック"/>
              </a:rPr>
              <a:t>Jim &amp; Jacqui Harmeling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3031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0402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SINGAPORE BIBLE COLLEGE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270842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03DBC8-0247-934A-85BF-C7B04927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I direct the SBC Doctor of Ministry studies (DMin)</a:t>
            </a:r>
          </a:p>
        </p:txBody>
      </p:sp>
    </p:spTree>
    <p:extLst>
      <p:ext uri="{BB962C8B-B14F-4D97-AF65-F5344CB8AC3E}">
        <p14:creationId xmlns:p14="http://schemas.microsoft.com/office/powerpoint/2010/main" val="22121146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>
            <a:outerShdw blurRad="63500" dist="35921" dir="2700000" algn="ctr" rotWithShape="0">
              <a:srgbClr val="FFFF9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latin typeface="Arial Black" charset="0"/>
                <a:ea typeface="ＭＳ Ｐゴシック" charset="0"/>
                <a:cs typeface="ＭＳ Ｐゴシック" charset="0"/>
              </a:rPr>
              <a:t>SBC Courses I Teach</a:t>
            </a:r>
            <a:endParaRPr lang="en-US" sz="36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311150" y="1600200"/>
            <a:ext cx="9144000" cy="1311275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>
                <a:solidFill>
                  <a:srgbClr val="FFFF99"/>
                </a:solidFill>
                <a:latin typeface="Arial Black" charset="0"/>
              </a:rPr>
              <a:t>Survey</a:t>
            </a:r>
            <a:endParaRPr lang="en-US" sz="400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>
                <a:solidFill>
                  <a:srgbClr val="FFFF99"/>
                </a:solidFill>
                <a:latin typeface="Arial Black" charset="0"/>
              </a:rPr>
              <a:t>	OT	NT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311150" y="2895600"/>
            <a:ext cx="9144000" cy="1311275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>
                <a:solidFill>
                  <a:srgbClr val="FFFF99"/>
                </a:solidFill>
                <a:latin typeface="Arial Black" charset="0"/>
              </a:rPr>
              <a:t>Backgrounds</a:t>
            </a:r>
            <a:endParaRPr lang="en-US" sz="4000" i="1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>
                <a:solidFill>
                  <a:srgbClr val="FFFF99"/>
                </a:solidFill>
                <a:latin typeface="Arial Black" charset="0"/>
              </a:rPr>
              <a:t>	WOT		WNT	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311150" y="4206875"/>
            <a:ext cx="9144000" cy="13112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>
                <a:solidFill>
                  <a:srgbClr val="FFFF99"/>
                </a:solidFill>
                <a:latin typeface="Arial Black" charset="0"/>
              </a:rPr>
              <a:t>Theology</a:t>
            </a:r>
            <a:endParaRPr lang="en-US" sz="400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>
                <a:solidFill>
                  <a:srgbClr val="FFFF99"/>
                </a:solidFill>
                <a:latin typeface="Arial Black" charset="0"/>
              </a:rPr>
              <a:t>	Church	Spirit	Future</a:t>
            </a: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311150" y="5502275"/>
            <a:ext cx="9213850" cy="1311275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>
                <a:solidFill>
                  <a:srgbClr val="FFFF99"/>
                </a:solidFill>
                <a:latin typeface="Arial Black" charset="0"/>
              </a:rPr>
              <a:t>Preaching</a:t>
            </a:r>
            <a:endParaRPr lang="en-US" sz="400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>
                <a:solidFill>
                  <a:srgbClr val="FFFF99"/>
                </a:solidFill>
                <a:latin typeface="Arial Black" charset="0"/>
              </a:rPr>
              <a:t>Homiletics 1	Homiletics 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FFFF9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(English • </a:t>
            </a:r>
            <a:r>
              <a:rPr lang="en-US" sz="4000" dirty="0" err="1">
                <a:latin typeface="Arial Black" charset="0"/>
                <a:ea typeface="ＭＳ Ｐゴシック" charset="0"/>
                <a:cs typeface="ＭＳ Ｐゴシック" charset="0"/>
              </a:rPr>
              <a:t>Bahasa</a:t>
            </a:r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 • Chinese)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Assignment File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12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7 at 1.2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11475"/>
          </a:xfrm>
          <a:prstGeom prst="rect">
            <a:avLst/>
          </a:prstGeom>
        </p:spPr>
      </p:pic>
      <p:sp>
        <p:nvSpPr>
          <p:cNvPr id="220161" name="Title 1"/>
          <p:cNvSpPr>
            <a:spLocks noGrp="1"/>
          </p:cNvSpPr>
          <p:nvPr>
            <p:ph type="ctrTitle"/>
          </p:nvPr>
        </p:nvSpPr>
        <p:spPr>
          <a:xfrm>
            <a:off x="3707904" y="692697"/>
            <a:ext cx="5432152" cy="720079"/>
          </a:xfrm>
          <a:solidFill>
            <a:srgbClr val="790015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English</a:t>
            </a:r>
          </a:p>
        </p:txBody>
      </p:sp>
      <p:sp>
        <p:nvSpPr>
          <p:cNvPr id="220163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bg1"/>
                </a:solidFill>
                <a:latin typeface="Arial" charset="0"/>
                <a:cs typeface="Arial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158D4-85E1-5C48-AE23-E3E3EA50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DCCB4-EC30-574D-B6DF-75E95297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" y="0"/>
            <a:ext cx="912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4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7 at 1.21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15"/>
            <a:ext cx="9144000" cy="6203419"/>
          </a:xfrm>
          <a:prstGeom prst="rect">
            <a:avLst/>
          </a:prstGeom>
        </p:spPr>
      </p:pic>
      <p:sp>
        <p:nvSpPr>
          <p:cNvPr id="220161" name="Title 1"/>
          <p:cNvSpPr>
            <a:spLocks noGrp="1"/>
          </p:cNvSpPr>
          <p:nvPr>
            <p:ph type="ctrTitle"/>
          </p:nvPr>
        </p:nvSpPr>
        <p:spPr>
          <a:xfrm>
            <a:off x="3707904" y="692697"/>
            <a:ext cx="5432152" cy="720079"/>
          </a:xfrm>
          <a:solidFill>
            <a:srgbClr val="790015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Chinese</a:t>
            </a:r>
          </a:p>
        </p:txBody>
      </p:sp>
      <p:sp>
        <p:nvSpPr>
          <p:cNvPr id="220163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bg1"/>
                </a:solidFill>
                <a:latin typeface="Arial" charset="0"/>
                <a:cs typeface="Arial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7 at 1.2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00825"/>
          </a:xfrm>
          <a:prstGeom prst="rect">
            <a:avLst/>
          </a:prstGeom>
        </p:spPr>
      </p:pic>
      <p:sp>
        <p:nvSpPr>
          <p:cNvPr id="220161" name="Title 1"/>
          <p:cNvSpPr>
            <a:spLocks noGrp="1"/>
          </p:cNvSpPr>
          <p:nvPr>
            <p:ph type="ctrTitle"/>
          </p:nvPr>
        </p:nvSpPr>
        <p:spPr>
          <a:xfrm>
            <a:off x="3707904" y="692697"/>
            <a:ext cx="5432152" cy="720079"/>
          </a:xfrm>
          <a:solidFill>
            <a:srgbClr val="790015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Tagalog</a:t>
            </a:r>
          </a:p>
        </p:txBody>
      </p:sp>
      <p:sp>
        <p:nvSpPr>
          <p:cNvPr id="220163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bg1"/>
                </a:solidFill>
                <a:latin typeface="Arial" charset="0"/>
                <a:cs typeface="Arial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7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7 at 1.2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27936"/>
          </a:xfrm>
          <a:prstGeom prst="rect">
            <a:avLst/>
          </a:prstGeom>
        </p:spPr>
      </p:pic>
      <p:sp>
        <p:nvSpPr>
          <p:cNvPr id="220161" name="Title 1"/>
          <p:cNvSpPr>
            <a:spLocks noGrp="1"/>
          </p:cNvSpPr>
          <p:nvPr>
            <p:ph type="ctrTitle"/>
          </p:nvPr>
        </p:nvSpPr>
        <p:spPr>
          <a:xfrm>
            <a:off x="3707904" y="692697"/>
            <a:ext cx="5432152" cy="720079"/>
          </a:xfrm>
          <a:solidFill>
            <a:srgbClr val="790015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Bahasa Indonesia</a:t>
            </a:r>
          </a:p>
        </p:txBody>
      </p:sp>
      <p:sp>
        <p:nvSpPr>
          <p:cNvPr id="220163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bg1"/>
                </a:solidFill>
                <a:latin typeface="Arial" charset="0"/>
                <a:cs typeface="Arial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</a:t>
            </a:r>
          </a:p>
        </p:txBody>
      </p:sp>
      <p:pic>
        <p:nvPicPr>
          <p:cNvPr id="23449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 Vision</a:t>
            </a:r>
          </a:p>
        </p:txBody>
      </p:sp>
      <p:pic>
        <p:nvPicPr>
          <p:cNvPr id="23654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  <a:noFill/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Dr John Fryman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8595" name="Group 4"/>
          <p:cNvGrpSpPr>
            <a:grpSpLocks/>
          </p:cNvGrpSpPr>
          <p:nvPr/>
        </p:nvGrpSpPr>
        <p:grpSpPr bwMode="auto">
          <a:xfrm>
            <a:off x="0" y="5240338"/>
            <a:ext cx="9144000" cy="1555750"/>
            <a:chOff x="0" y="3385"/>
            <a:chExt cx="5054" cy="980"/>
          </a:xfrm>
        </p:grpSpPr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0" y="3385"/>
              <a:ext cx="5054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Author of The Bible…Basically 10-Hour Seminar</a:t>
              </a:r>
              <a:b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</a:b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Fort Worth, Texas</a:t>
              </a:r>
              <a:endParaRPr lang="en-US" altLang="ko-KR" sz="2800" b="1" dirty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935" y="4035"/>
              <a:ext cx="31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2800" dirty="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www.biblebasically.org</a:t>
              </a:r>
            </a:p>
          </p:txBody>
        </p:sp>
      </p:grpSp>
      <p:sp>
        <p:nvSpPr>
          <p:cNvPr id="23859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3859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3859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0" y="42100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Dr. John </a:t>
            </a:r>
            <a:r>
              <a:rPr lang="en-US" sz="6000" b="1" dirty="0" err="1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Fryman</a:t>
            </a:r>
            <a:endParaRPr lang="en-US" sz="6000" b="1" dirty="0">
              <a:solidFill>
                <a:srgbClr val="FFFF00"/>
              </a:solidFill>
              <a:latin typeface="Kosher-Normal" pitchFamily="-112" charset="0"/>
              <a:ea typeface="ＭＳ Ｐゴシック"/>
              <a:cs typeface="ＭＳ Ｐゴシック"/>
            </a:endParaRPr>
          </a:p>
        </p:txBody>
      </p:sp>
      <p:pic>
        <p:nvPicPr>
          <p:cNvPr id="238600" name="Picture 12" descr="John Fryman (Author of TB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27013"/>
            <a:ext cx="37099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English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269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1776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4269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4269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4269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Lai S</a:t>
            </a:r>
            <a:b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</a:b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iangtho…Abulpi</a:t>
            </a:r>
          </a:p>
        </p:txBody>
      </p:sp>
      <p:pic>
        <p:nvPicPr>
          <p:cNvPr id="242696" name="Picture 12" descr="Bur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French</a:t>
            </a:r>
          </a:p>
        </p:txBody>
      </p:sp>
      <p:sp>
        <p:nvSpPr>
          <p:cNvPr id="244739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44740" name="Rectangle 5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B0C"/>
                </a:solidFill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244743" name="Picture 8"/>
          <p:cNvPicPr>
            <a:picLocks noChangeArrowheads="1"/>
          </p:cNvPicPr>
          <p:nvPr/>
        </p:nvPicPr>
        <p:blipFill>
          <a:blip r:embed="rId4" cstate="screen">
            <a:lum bright="1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Une 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P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rése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du Minist</a:t>
            </a:r>
            <a:r>
              <a:rPr lang="en-US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è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Internationale de La Bible… En Base Inc.              Fort Worth, Texas</a:t>
            </a:r>
          </a:p>
        </p:txBody>
      </p:sp>
      <p:sp>
        <p:nvSpPr>
          <p:cNvPr id="244745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244746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  <p:sp>
        <p:nvSpPr>
          <p:cNvPr id="244748" name="Text Box 13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pic>
        <p:nvPicPr>
          <p:cNvPr id="244749" name="Picture 14" descr="French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Japanese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678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288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4678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4678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4679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246791" name="WordArt 11"/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バイブル　ベイシックミニストリーズ　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46792" name="WordArt 12"/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インスティチュート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246793" name="Picture 13" descr="Japa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5" t="6158" r="6692" b="12960"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4" r="27209" b="61202"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Our Three Sons</a:t>
            </a:r>
          </a:p>
        </p:txBody>
      </p:sp>
    </p:spTree>
    <p:extLst>
      <p:ext uri="{BB962C8B-B14F-4D97-AF65-F5344CB8AC3E}">
        <p14:creationId xmlns:p14="http://schemas.microsoft.com/office/powerpoint/2010/main" val="397756318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  <a:noFill/>
        </p:spPr>
        <p:txBody>
          <a:bodyPr anchor="t"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Khmer (Cambodian)</a:t>
            </a:r>
          </a:p>
        </p:txBody>
      </p:sp>
      <p:sp>
        <p:nvSpPr>
          <p:cNvPr id="248835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248836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8.0.01.</a:t>
            </a:r>
          </a:p>
        </p:txBody>
      </p:sp>
      <p:sp>
        <p:nvSpPr>
          <p:cNvPr id="248837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Limon F1" pitchFamily="-112" charset="0"/>
                <a:ea typeface="+mn-ea"/>
                <a:cs typeface="+mn-cs"/>
              </a:rPr>
              <a:t>karbgðaj[sÁal;nUvRBHKm&lt;Ir&gt;&gt;&gt; EdlCamUldæanRKw³ kñúg B½n§kic©shKmnGnþrCati GayGinsIu</a:t>
            </a: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.</a:t>
            </a:r>
            <a:endParaRPr lang="en-US" sz="4000">
              <a:solidFill>
                <a:srgbClr val="FFFF00"/>
              </a:solidFill>
              <a:latin typeface="Limon S1" pitchFamily="2" charset="0"/>
              <a:ea typeface="+mn-ea"/>
              <a:cs typeface="+mn-cs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Fort Worth, Texas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énRBHKm&lt;IIr 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mUldæanRKwH&gt;&gt;&gt;</a:t>
            </a:r>
          </a:p>
        </p:txBody>
      </p:sp>
      <p:pic>
        <p:nvPicPr>
          <p:cNvPr id="248843" name="Picture 12" descr="Khmer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0882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698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50883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200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250884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ko-KR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250886" name="Text Box 10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성경은 </a:t>
            </a:r>
            <a: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…</a:t>
            </a:r>
            <a:b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</a:b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기본적으로</a:t>
            </a:r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Korean</a:t>
            </a:r>
          </a:p>
        </p:txBody>
      </p:sp>
      <p:pic>
        <p:nvPicPr>
          <p:cNvPr id="250889" name="Picture 13" descr="Kore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"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293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latin typeface="Times New Roman" pitchFamily="-112" charset="0"/>
                  <a:ea typeface="+mn-ea"/>
                  <a:cs typeface="+mn-cs"/>
                </a:rPr>
                <a:t>Presentasi dari </a:t>
              </a:r>
              <a:r>
                <a:rPr lang="en-US" altLang="ko-KR" sz="2000" b="1" i="1">
                  <a:solidFill>
                    <a:srgbClr val="FAFD00"/>
                  </a:solidFill>
                  <a:latin typeface="Times New Roman" pitchFamily="-112" charset="0"/>
                  <a:ea typeface="굴림" pitchFamily="-112" charset="-127"/>
                  <a:cs typeface="굴림" pitchFamily="-112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5293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5293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5293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Alkitab…</a:t>
            </a:r>
            <a:b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</a:b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Dasar</a:t>
            </a:r>
          </a:p>
        </p:txBody>
      </p:sp>
      <p:pic>
        <p:nvPicPr>
          <p:cNvPr id="252936" name="Picture 12" descr="Malay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4978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54979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54980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54981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1082" name="Rectangle 10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Mao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83" name="WordArt 11"/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Amolo Leino</a:t>
            </a:r>
          </a:p>
        </p:txBody>
      </p:sp>
      <p:pic>
        <p:nvPicPr>
          <p:cNvPr id="254984" name="Picture 12" descr="Mao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Malayalam (India)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7027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57028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57029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¥ÕÄøßMßAáKÄí                                            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 çÌØßAÜß</a:t>
            </a:r>
            <a:r>
              <a:rPr lang="en-US" sz="2800" b="1">
                <a:solidFill>
                  <a:srgbClr val="FFFF07"/>
                </a:solidFill>
                <a:latin typeface="Lucida Grande" pitchFamily="-112" charset="0"/>
                <a:ea typeface="+mn-ea"/>
                <a:cs typeface="+mn-cs"/>
              </a:rPr>
              <a:t>…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ÎßÈßØíd¿àØí §aVÈÞ×ÃW</a:t>
            </a: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çËÞVGíÕVJí, æ¿µíØÞØí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  <a:defRPr/>
            </a:pP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</a:t>
            </a:r>
            <a:b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</a:b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çÌØßAÜß</a:t>
            </a:r>
          </a:p>
        </p:txBody>
      </p:sp>
      <p:pic>
        <p:nvPicPr>
          <p:cNvPr id="257032" name="Picture 9" descr="Malayalam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Mongolian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9075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517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5907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5907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5907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sz="12900" b="1" i="1">
                <a:solidFill>
                  <a:srgbClr val="F6FE0A"/>
                </a:solidFill>
              </a:rPr>
              <a:t>Библи</a:t>
            </a:r>
            <a:r>
              <a:rPr lang="en-US" sz="12900" b="1" i="1">
                <a:solidFill>
                  <a:srgbClr val="F6FE0A"/>
                </a:solidFill>
              </a:rPr>
              <a:t>…</a:t>
            </a:r>
            <a:br>
              <a:rPr lang="en-US" sz="12900" b="1" i="1">
                <a:solidFill>
                  <a:srgbClr val="F6FE0A"/>
                </a:solidFill>
              </a:rPr>
            </a:br>
            <a:r>
              <a:rPr lang="mn-MN" sz="12900" b="1" i="1">
                <a:solidFill>
                  <a:srgbClr val="F6FE0A"/>
                </a:solidFill>
              </a:rPr>
              <a:t>Үндсэндээ</a:t>
            </a:r>
            <a:endParaRPr lang="en-US" sz="12900" b="1" i="1">
              <a:solidFill>
                <a:srgbClr val="F6FE0A"/>
              </a:solidFill>
            </a:endParaRPr>
          </a:p>
        </p:txBody>
      </p:sp>
      <p:pic>
        <p:nvPicPr>
          <p:cNvPr id="259080" name="Picture 12" descr="Mongoli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121" name="Group 2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cs typeface="MS PGothic" charset="0"/>
                </a:rPr>
                <a:t>A Presentation of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  <a:cs typeface="MS PGothic" charset="0"/>
              </a:endParaRPr>
            </a:p>
          </p:txBody>
        </p:sp>
        <p:sp>
          <p:nvSpPr>
            <p:cNvPr id="137221" name="Text Box 5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261122" name="Text Box 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61123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MS PGothic" charset="0"/>
              </a:rPr>
              <a:t>©2004 TBBMI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MS PGothic" charset="0"/>
              </a:rPr>
              <a:t>8.0.01.</a:t>
            </a:r>
          </a:p>
        </p:txBody>
      </p:sp>
      <p:sp>
        <p:nvSpPr>
          <p:cNvPr id="261125" name="Text Box 9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MS PGothic" charset="0"/>
              </a:rPr>
              <a:t>04</a:t>
            </a:r>
          </a:p>
        </p:txBody>
      </p:sp>
      <p:pic>
        <p:nvPicPr>
          <p:cNvPr id="261126" name="Picture 10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11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8" name="WordArt 12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9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  <p:sp>
        <p:nvSpPr>
          <p:cNvPr id="137229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Nepali</a:t>
            </a:r>
          </a:p>
        </p:txBody>
      </p:sp>
      <p:pic>
        <p:nvPicPr>
          <p:cNvPr id="261130" name="Picture 14" descr="Nepali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171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263173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39271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170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39275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3179" name="Picture 12" descr="Swahili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Tagalog (Philippines)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5219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65220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65221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65222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265223" name="WordArt 11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Ang Biblia . . . Pinasimple</a:t>
            </a:r>
          </a:p>
        </p:txBody>
      </p:sp>
      <p:pic>
        <p:nvPicPr>
          <p:cNvPr id="265224" name="Picture 12" descr="Tagalog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7266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67267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67268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67269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267270" name="WordArt 10"/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Ngashankakhui</a:t>
            </a:r>
          </a:p>
        </p:txBody>
      </p:sp>
      <p:sp>
        <p:nvSpPr>
          <p:cNvPr id="143371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7272" name="Picture 12" descr="Tangkh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C8BBA-CA15-C24C-9E67-C608B51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9710" r="10169" b="155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116427" y="3441705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Kurt &amp; Cara (31)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322138" y="3441705"/>
            <a:ext cx="140996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John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203896" y="3861048"/>
            <a:ext cx="2555776" cy="255454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Stephen, Katie &amp; Jesse 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33119" y="3446785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Rick &amp; Susan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53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Tamil (Sri Lanka/India)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9315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6931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6931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6931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jpUkiwapd;</a:t>
            </a:r>
            <a:r>
              <a:rPr lang="en-US" altLang="ko-KR" sz="10600" b="1">
                <a:solidFill>
                  <a:srgbClr val="FFFC1E"/>
                </a:solidFill>
                <a:latin typeface="Lucida Grande" pitchFamily="-112" charset="0"/>
                <a:ea typeface="굴림" pitchFamily="-112" charset="-127"/>
                <a:cs typeface="굴림" pitchFamily="-112" charset="-127"/>
              </a:rPr>
              <a:t>…</a:t>
            </a:r>
            <a:b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</a:b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mbg;gil</a:t>
            </a:r>
          </a:p>
        </p:txBody>
      </p:sp>
      <p:pic>
        <p:nvPicPr>
          <p:cNvPr id="269320" name="Picture 12" descr="Tamil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Vietnamese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1363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271364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71365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71366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600" b="1" i="1">
                <a:solidFill>
                  <a:srgbClr val="FFFC1E"/>
                </a:solidFill>
              </a:rPr>
              <a:t>Kinh thánh…</a:t>
            </a:r>
            <a:br>
              <a:rPr lang="en-US" sz="10600" b="1" i="1">
                <a:solidFill>
                  <a:srgbClr val="FFFC1E"/>
                </a:solidFill>
              </a:rPr>
            </a:br>
            <a:r>
              <a:rPr lang="en-US" sz="10600" b="1" i="1">
                <a:solidFill>
                  <a:srgbClr val="FFFC1E"/>
                </a:solidFill>
              </a:rPr>
              <a:t>Cơ b</a:t>
            </a:r>
            <a:r>
              <a:rPr lang="en-US" sz="10600" b="1" i="1">
                <a:solidFill>
                  <a:srgbClr val="FFFC1E"/>
                </a:solidFill>
                <a:cs typeface="Lucida Grande" charset="0"/>
              </a:rPr>
              <a:t>ả</a:t>
            </a:r>
            <a:r>
              <a:rPr lang="en-US" sz="10600" b="1" i="1">
                <a:solidFill>
                  <a:srgbClr val="FFFC1E"/>
                </a:solidFill>
              </a:rPr>
              <a:t>n là</a:t>
            </a:r>
          </a:p>
        </p:txBody>
      </p:sp>
      <p:pic>
        <p:nvPicPr>
          <p:cNvPr id="271368" name="Picture 12" descr="Vietna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0" name="Picture 3" descr="BACKGR Indonesi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341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endParaRPr>
            </a:p>
          </p:txBody>
        </p:sp>
        <p:sp>
          <p:nvSpPr>
            <p:cNvPr id="14951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</a:rPr>
                <a:t>Presentasi dari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</a:endParaRPr>
            </a:p>
          </p:txBody>
        </p:sp>
        <p:sp>
          <p:nvSpPr>
            <p:cNvPr id="14951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</a:rPr>
                <a:t>www.biblebasically.com</a:t>
              </a:r>
            </a:p>
          </p:txBody>
        </p:sp>
      </p:grpSp>
      <p:sp>
        <p:nvSpPr>
          <p:cNvPr id="273412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413" name="Text Box 9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  <p:sp>
        <p:nvSpPr>
          <p:cNvPr id="273415" name="Text Box 11"/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9516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3417" name="Picture 13" descr="Bahasa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8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459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275461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51559" name="Text Box 7" descr="Brown marble"/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0" name="Text Box 8" descr="Brown marble"/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  <a:endParaRPr lang="zh-CN" alt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国际基本事工呈献…圣经纵览系列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.               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福特沃得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,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德州</a:t>
            </a:r>
            <a:endParaRPr lang="zh-CN" altLang="en-US" sz="2000" b="1">
              <a:solidFill>
                <a:srgbClr val="FAFD00"/>
              </a:solidFill>
              <a:ea typeface="宋体" charset="0"/>
              <a:cs typeface="宋体" charset="0"/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</a:rPr>
              <a:t>www.biblebasically.com</a:t>
            </a:r>
          </a:p>
        </p:txBody>
      </p:sp>
      <p:sp>
        <p:nvSpPr>
          <p:cNvPr id="151564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5468" name="Picture 13" descr="Chi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7506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507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www.biblebasically.org</a:t>
              </a:r>
            </a:p>
          </p:txBody>
        </p:sp>
      </p:grpSp>
      <p:sp>
        <p:nvSpPr>
          <p:cNvPr id="27750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7750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27751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TBB Materials</a:t>
            </a: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PowerPoint (945 slides)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Student Workbook (100 pages)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Teacher Script (400 pages)</a:t>
            </a: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Completed in </a:t>
            </a:r>
            <a:br>
              <a:rPr lang="en-US" sz="2800" b="1" dirty="0">
                <a:solidFill>
                  <a:srgbClr val="FFFF00"/>
                </a:solidFill>
                <a:latin typeface="Helvetica" charset="0"/>
              </a:rPr>
            </a:b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English • Bahasa • Chinese • Hindi • Malay • Korean • Mongolian • Russian • Spanish</a:t>
            </a:r>
            <a:endParaRPr lang="en-US" sz="4400" b="1" dirty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12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grpSp>
        <p:nvGrpSpPr>
          <p:cNvPr id="293890" name="Group 48"/>
          <p:cNvGrpSpPr>
            <a:grpSpLocks/>
          </p:cNvGrpSpPr>
          <p:nvPr/>
        </p:nvGrpSpPr>
        <p:grpSpPr bwMode="auto">
          <a:xfrm>
            <a:off x="5638800" y="3336925"/>
            <a:ext cx="3124200" cy="3292475"/>
            <a:chOff x="2448" y="1699"/>
            <a:chExt cx="1968" cy="2074"/>
          </a:xfrm>
        </p:grpSpPr>
        <p:grpSp>
          <p:nvGrpSpPr>
            <p:cNvPr id="293891" name="Group 11"/>
            <p:cNvGrpSpPr>
              <a:grpSpLocks/>
            </p:cNvGrpSpPr>
            <p:nvPr/>
          </p:nvGrpSpPr>
          <p:grpSpPr bwMode="auto">
            <a:xfrm>
              <a:off x="2448" y="1699"/>
              <a:ext cx="672" cy="557"/>
              <a:chOff x="432" y="1651"/>
              <a:chExt cx="672" cy="557"/>
            </a:xfrm>
          </p:grpSpPr>
          <p:sp>
            <p:nvSpPr>
              <p:cNvPr id="293927" name="Rectangle 5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8" name="Rectangle 6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9" name="Rectangle 7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30" name="Rectangle 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31" name="Rectangle 9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32" name="Text Box 10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1</a:t>
                </a:r>
              </a:p>
            </p:txBody>
          </p:sp>
        </p:grpSp>
        <p:grpSp>
          <p:nvGrpSpPr>
            <p:cNvPr id="293892" name="Group 12"/>
            <p:cNvGrpSpPr>
              <a:grpSpLocks/>
            </p:cNvGrpSpPr>
            <p:nvPr/>
          </p:nvGrpSpPr>
          <p:grpSpPr bwMode="auto">
            <a:xfrm>
              <a:off x="3744" y="1699"/>
              <a:ext cx="672" cy="557"/>
              <a:chOff x="432" y="1651"/>
              <a:chExt cx="672" cy="557"/>
            </a:xfrm>
          </p:grpSpPr>
          <p:sp>
            <p:nvSpPr>
              <p:cNvPr id="293921" name="Rectangle 13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2" name="Rectangle 14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3" name="Rectangle 15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4" name="Rectangle 16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5" name="Rectangle 17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6" name="Text Box 18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4</a:t>
                </a:r>
              </a:p>
            </p:txBody>
          </p:sp>
        </p:grpSp>
        <p:grpSp>
          <p:nvGrpSpPr>
            <p:cNvPr id="293893" name="Group 19"/>
            <p:cNvGrpSpPr>
              <a:grpSpLocks/>
            </p:cNvGrpSpPr>
            <p:nvPr/>
          </p:nvGrpSpPr>
          <p:grpSpPr bwMode="auto">
            <a:xfrm>
              <a:off x="2448" y="2448"/>
              <a:ext cx="672" cy="557"/>
              <a:chOff x="432" y="1651"/>
              <a:chExt cx="672" cy="557"/>
            </a:xfrm>
          </p:grpSpPr>
          <p:sp>
            <p:nvSpPr>
              <p:cNvPr id="293915" name="Rectangle 20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6" name="Rectangle 21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7" name="Rectangle 2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8" name="Rectangle 23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9" name="Rectangle 24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20" name="Text Box 25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2</a:t>
                </a:r>
              </a:p>
            </p:txBody>
          </p:sp>
        </p:grpSp>
        <p:grpSp>
          <p:nvGrpSpPr>
            <p:cNvPr id="293894" name="Group 26"/>
            <p:cNvGrpSpPr>
              <a:grpSpLocks/>
            </p:cNvGrpSpPr>
            <p:nvPr/>
          </p:nvGrpSpPr>
          <p:grpSpPr bwMode="auto">
            <a:xfrm>
              <a:off x="3744" y="2467"/>
              <a:ext cx="672" cy="557"/>
              <a:chOff x="432" y="1651"/>
              <a:chExt cx="672" cy="557"/>
            </a:xfrm>
          </p:grpSpPr>
          <p:sp>
            <p:nvSpPr>
              <p:cNvPr id="293909" name="Rectangle 27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0" name="Rectangle 28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1" name="Rectangle 29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2" name="Rectangle 30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3" name="Rectangle 31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14" name="Text Box 32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5</a:t>
                </a:r>
              </a:p>
            </p:txBody>
          </p:sp>
        </p:grpSp>
        <p:grpSp>
          <p:nvGrpSpPr>
            <p:cNvPr id="293895" name="Group 33"/>
            <p:cNvGrpSpPr>
              <a:grpSpLocks/>
            </p:cNvGrpSpPr>
            <p:nvPr/>
          </p:nvGrpSpPr>
          <p:grpSpPr bwMode="auto">
            <a:xfrm>
              <a:off x="2448" y="3216"/>
              <a:ext cx="672" cy="557"/>
              <a:chOff x="432" y="1651"/>
              <a:chExt cx="672" cy="557"/>
            </a:xfrm>
          </p:grpSpPr>
          <p:sp>
            <p:nvSpPr>
              <p:cNvPr id="293903" name="Rectangle 34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4" name="Rectangle 35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5" name="Rectangle 36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6" name="Rectangle 37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7" name="Rectangle 38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8" name="Text Box 39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3</a:t>
                </a:r>
              </a:p>
            </p:txBody>
          </p:sp>
        </p:grpSp>
        <p:grpSp>
          <p:nvGrpSpPr>
            <p:cNvPr id="293896" name="Group 40"/>
            <p:cNvGrpSpPr>
              <a:grpSpLocks/>
            </p:cNvGrpSpPr>
            <p:nvPr/>
          </p:nvGrpSpPr>
          <p:grpSpPr bwMode="auto">
            <a:xfrm>
              <a:off x="3744" y="3216"/>
              <a:ext cx="672" cy="557"/>
              <a:chOff x="432" y="1651"/>
              <a:chExt cx="672" cy="557"/>
            </a:xfrm>
          </p:grpSpPr>
          <p:sp>
            <p:nvSpPr>
              <p:cNvPr id="293897" name="Rectangle 41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898" name="Rectangle 42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899" name="Rectangle 43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0" name="Rectangle 44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1" name="Rectangle 45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02" name="Text Box 46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6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4797152"/>
            <a:ext cx="6146359" cy="2060848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(32) and Cara are beginning a consulting business near Seattle</a:t>
            </a:r>
          </a:p>
        </p:txBody>
      </p:sp>
    </p:spTree>
    <p:extLst>
      <p:ext uri="{BB962C8B-B14F-4D97-AF65-F5344CB8AC3E}">
        <p14:creationId xmlns:p14="http://schemas.microsoft.com/office/powerpoint/2010/main" val="21139819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247BA-0F0C-7C4A-9535-EF17C8AE1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&amp; Katie</a:t>
            </a:r>
          </a:p>
        </p:txBody>
      </p:sp>
    </p:spTree>
    <p:extLst>
      <p:ext uri="{BB962C8B-B14F-4D97-AF65-F5344CB8AC3E}">
        <p14:creationId xmlns:p14="http://schemas.microsoft.com/office/powerpoint/2010/main" val="42744465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172E8-8522-624D-B3A9-A07B89C3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94A14-94F7-B14A-AF99-CED41F52C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56" y="5301208"/>
            <a:ext cx="9125744" cy="1556792"/>
          </a:xfrm>
        </p:spPr>
        <p:txBody>
          <a:bodyPr/>
          <a:lstStyle/>
          <a:p>
            <a:r>
              <a:rPr lang="en-US" sz="6000" b="1" kern="1200" dirty="0">
                <a:solidFill>
                  <a:schemeClr val="tx1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+mj-lt"/>
                <a:ea typeface="MS PGothic" pitchFamily="34" charset="-128"/>
                <a:cs typeface="MS PGothic" charset="0"/>
              </a:rPr>
              <a:t>JESSE GRIFFITH</a:t>
            </a:r>
            <a:br>
              <a:rPr lang="en-US" sz="6000" b="1" kern="1200" dirty="0">
                <a:solidFill>
                  <a:schemeClr val="tx1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+mj-lt"/>
                <a:ea typeface="MS PGothic" pitchFamily="34" charset="-128"/>
                <a:cs typeface="MS PGothic" charset="0"/>
              </a:rPr>
            </a:br>
            <a:r>
              <a:rPr lang="en-US" b="1" kern="1200" dirty="0">
                <a:solidFill>
                  <a:schemeClr val="tx1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+mj-lt"/>
                <a:ea typeface="MS PGothic" pitchFamily="34" charset="-128"/>
                <a:cs typeface="MS PGothic" charset="0"/>
              </a:rPr>
              <a:t>BORN 14 </a:t>
            </a:r>
            <a:r>
              <a:rPr lang="en-US" b="1" kern="1200" dirty="0">
                <a:solidFill>
                  <a:schemeClr val="tx1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ea typeface="MS PGothic" pitchFamily="34" charset="-128"/>
                <a:cs typeface="MS PGothic" charset="0"/>
              </a:rPr>
              <a:t>MAY 2019</a:t>
            </a:r>
            <a:endParaRPr lang="en-US" sz="6000" b="1" dirty="0">
              <a:solidFill>
                <a:schemeClr val="tx1"/>
              </a:solidFill>
              <a:effectLst>
                <a:glow rad="228600">
                  <a:schemeClr val="bg1">
                    <a:alpha val="8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24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CDC55-0E26-2341-878A-66D1D229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 (26) is a graphic artist in Redlands, California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43821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51 people from 11 nations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June 2019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8904606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9552</TotalTime>
  <Words>1302</Words>
  <Application>Microsoft Macintosh PowerPoint</Application>
  <PresentationFormat>On-screen Show (4:3)</PresentationFormat>
  <Paragraphs>293</Paragraphs>
  <Slides>46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46</vt:i4>
      </vt:variant>
    </vt:vector>
  </HeadingPairs>
  <TitlesOfParts>
    <vt:vector size="83" baseType="lpstr">
      <vt:lpstr>26</vt:lpstr>
      <vt:lpstr>楷体</vt:lpstr>
      <vt:lpstr>Kosher-Normal</vt:lpstr>
      <vt:lpstr>Limon F1</vt:lpstr>
      <vt:lpstr>Limon S1</vt:lpstr>
      <vt:lpstr>Arial</vt:lpstr>
      <vt:lpstr>Arial Black</vt:lpstr>
      <vt:lpstr>Comic Sans MS</vt:lpstr>
      <vt:lpstr>Helvetica</vt:lpstr>
      <vt:lpstr>Impact</vt:lpstr>
      <vt:lpstr>Kantipur Regular</vt:lpstr>
      <vt:lpstr>KeralaLite</vt:lpstr>
      <vt:lpstr>Lucida Grande</vt:lpstr>
      <vt:lpstr>Monotype Sorts</vt:lpstr>
      <vt:lpstr>Tharmini Plain</vt:lpstr>
      <vt:lpstr>Times</vt:lpstr>
      <vt:lpstr>Times New Roman</vt:lpstr>
      <vt:lpstr>Wingdings</vt:lpstr>
      <vt:lpstr>WwinBurmese</vt:lpstr>
      <vt:lpstr>Blank Presentation</vt:lpstr>
      <vt:lpstr>Default Design</vt:lpstr>
      <vt:lpstr>2_Blank Presentation</vt:lpstr>
      <vt:lpstr>7.5.02-MAP-SBC 10_03</vt:lpstr>
      <vt:lpstr>untitled 1</vt:lpstr>
      <vt:lpstr>4_Default Design</vt:lpstr>
      <vt:lpstr>Clipboard</vt:lpstr>
      <vt:lpstr>4_Blank Presentation</vt:lpstr>
      <vt:lpstr>8_Default Design</vt:lpstr>
      <vt:lpstr>1_untitled 1</vt:lpstr>
      <vt:lpstr>Orbit</vt:lpstr>
      <vt:lpstr>5_Blank Presentation</vt:lpstr>
      <vt:lpstr>untitled 2</vt:lpstr>
      <vt:lpstr>1_Blank Presentation</vt:lpstr>
      <vt:lpstr>8_Blank Presentation</vt:lpstr>
      <vt:lpstr>15_Default Design</vt:lpstr>
      <vt:lpstr>3_Default Design</vt:lpstr>
      <vt:lpstr>5_Beam</vt:lpstr>
      <vt:lpstr>PowerPoint Presentation</vt:lpstr>
      <vt:lpstr>PowerPoint Presentation</vt:lpstr>
      <vt:lpstr>Our Three Sons</vt:lpstr>
      <vt:lpstr>The Griffiths  31 May 2019</vt:lpstr>
      <vt:lpstr>Kurt (32) and Cara are beginning a consulting business near Seattle</vt:lpstr>
      <vt:lpstr>Stephen &amp; Katie</vt:lpstr>
      <vt:lpstr>JESSE GRIFFITH BORN 14 MAY 2019</vt:lpstr>
      <vt:lpstr>John (26) is a graphic artist in Redlands, California</vt:lpstr>
      <vt:lpstr>Our People</vt:lpstr>
      <vt:lpstr>Crossroads People • June 2019</vt:lpstr>
      <vt:lpstr>Church Elders</vt:lpstr>
      <vt:lpstr>www.cicfamily.com</vt:lpstr>
      <vt:lpstr>www.cicfamily.com</vt:lpstr>
      <vt:lpstr>SINGAPORE BIBLE COLLEGE</vt:lpstr>
      <vt:lpstr>I direct the SBC Doctor of Ministry studies (DMin)</vt:lpstr>
      <vt:lpstr>SBC Courses I Teach</vt:lpstr>
      <vt:lpstr>Assignment File System</vt:lpstr>
      <vt:lpstr>The Bible…Basically link at BibleStudyDownloads.org</vt:lpstr>
      <vt:lpstr>English</vt:lpstr>
      <vt:lpstr>Chinese</vt:lpstr>
      <vt:lpstr>Tagalog</vt:lpstr>
      <vt:lpstr>Bahasa Indonesia</vt:lpstr>
      <vt:lpstr>TBB</vt:lpstr>
      <vt:lpstr>TBB Vision</vt:lpstr>
      <vt:lpstr>Dr John Fryman</vt:lpstr>
      <vt:lpstr>English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 slides) Student Workbook (100 pages) Teacher Script (400 pages)</vt:lpstr>
      <vt:lpstr>The Bible…Basically link at BibleStudyDownloads.org</vt:lpstr>
      <vt:lpstr>Black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Rick Griffith</dc:creator>
  <cp:keywords/>
  <dc:description/>
  <cp:lastModifiedBy>Rick Griffith</cp:lastModifiedBy>
  <cp:revision>284</cp:revision>
  <dcterms:created xsi:type="dcterms:W3CDTF">2009-01-06T13:25:15Z</dcterms:created>
  <dcterms:modified xsi:type="dcterms:W3CDTF">2022-08-31T15:44:43Z</dcterms:modified>
  <cp:category/>
</cp:coreProperties>
</file>